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101" d="100"/>
          <a:sy n="101" d="100"/>
        </p:scale>
        <p:origin x="-26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EG"/>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3D7BE60-B192-4521-BB34-4B203F12CBCA}" type="datetimeFigureOut">
              <a:rPr lang="ar-EG" smtClean="0"/>
              <a:pPr/>
              <a:t>04/08/1441</a:t>
            </a:fld>
            <a:endParaRPr lang="ar-EG"/>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EG"/>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EG"/>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9774BE0-0274-408A-A274-548672406F84}" type="slidenum">
              <a:rPr lang="ar-EG" smtClean="0"/>
              <a:pPr/>
              <a:t>‹#›</a:t>
            </a:fld>
            <a:endParaRPr lang="ar-EG"/>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EG" dirty="0"/>
          </a:p>
        </p:txBody>
      </p:sp>
      <p:sp>
        <p:nvSpPr>
          <p:cNvPr id="4" name="عنصر نائب لرقم الشريحة 3"/>
          <p:cNvSpPr>
            <a:spLocks noGrp="1"/>
          </p:cNvSpPr>
          <p:nvPr>
            <p:ph type="sldNum" sz="quarter" idx="10"/>
          </p:nvPr>
        </p:nvSpPr>
        <p:spPr/>
        <p:txBody>
          <a:bodyPr/>
          <a:lstStyle/>
          <a:p>
            <a:fld id="{AF51321F-63E1-4734-A301-EE894B64144C}" type="slidenum">
              <a:rPr lang="ar-EG" smtClean="0"/>
              <a:pPr/>
              <a:t>1</a:t>
            </a:fld>
            <a:endParaRPr lang="ar-EG"/>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7" name="مستطيل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2362200" y="4038600"/>
            <a:ext cx="6477000" cy="1828800"/>
          </a:xfrm>
        </p:spPr>
        <p:txBody>
          <a:bodyPr anchor="b"/>
          <a:lstStyle>
            <a:lvl1pPr>
              <a:defRPr cap="all" baseline="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B8ABB09-4A1D-463E-8065-109CC2B7EFAA}" type="datetimeFigureOut">
              <a:rPr lang="ar-SA" smtClean="0"/>
              <a:pPr/>
              <a:t>04/08/1441</a:t>
            </a:fld>
            <a:endParaRPr lang="ar-SA"/>
          </a:p>
        </p:txBody>
      </p:sp>
      <p:sp>
        <p:nvSpPr>
          <p:cNvPr id="17" name="عنصر نائب للتذييل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ar-SA"/>
          </a:p>
        </p:txBody>
      </p:sp>
      <p:sp>
        <p:nvSpPr>
          <p:cNvPr id="29" name="عنصر نائب لرقم الشريحة 28"/>
          <p:cNvSpPr>
            <a:spLocks noGrp="1"/>
          </p:cNvSpPr>
          <p:nvPr>
            <p:ph type="sldNum" sz="quarter" idx="12"/>
          </p:nvPr>
        </p:nvSpPr>
        <p:spPr>
          <a:xfrm>
            <a:off x="8001000" y="228600"/>
            <a:ext cx="838200" cy="381000"/>
          </a:xfrm>
        </p:spPr>
        <p:txBody>
          <a:bodyPr/>
          <a:lstStyle>
            <a:lvl1pPr>
              <a:defRPr>
                <a:solidFill>
                  <a:schemeClr val="tx2"/>
                </a:solidFill>
              </a:defRPr>
            </a:lvl1p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04/08/1441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bg>
      <p:bgRef idx="1001">
        <a:schemeClr val="bg1"/>
      </p:bgRef>
    </p:bg>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609600"/>
            <a:ext cx="2057400" cy="55165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609600"/>
            <a:ext cx="5562600" cy="5516564"/>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6553200" y="6248402"/>
            <a:ext cx="2209800" cy="365125"/>
          </a:xfrm>
        </p:spPr>
        <p:txBody>
          <a:bodyPr/>
          <a:lstStyle/>
          <a:p>
            <a:fld id="{1B8ABB09-4A1D-463E-8065-109CC2B7EFAA}" type="datetimeFigureOut">
              <a:rPr lang="ar-SA" smtClean="0"/>
              <a:pPr/>
              <a:t>04/08/1441</a:t>
            </a:fld>
            <a:endParaRPr lang="ar-SA"/>
          </a:p>
        </p:txBody>
      </p:sp>
      <p:sp>
        <p:nvSpPr>
          <p:cNvPr id="5" name="عنصر نائب للتذييل 4"/>
          <p:cNvSpPr>
            <a:spLocks noGrp="1"/>
          </p:cNvSpPr>
          <p:nvPr>
            <p:ph type="ftr" sz="quarter" idx="11"/>
          </p:nvPr>
        </p:nvSpPr>
        <p:spPr>
          <a:xfrm>
            <a:off x="457201" y="6248207"/>
            <a:ext cx="5573483" cy="365125"/>
          </a:xfrm>
        </p:spPr>
        <p:txBody>
          <a:bodyPr/>
          <a:lstStyle/>
          <a:p>
            <a:endParaRPr lang="ar-SA"/>
          </a:p>
        </p:txBody>
      </p:sp>
      <p:sp>
        <p:nvSpPr>
          <p:cNvPr id="7" name="مستطيل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مستطيل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مستطيل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rot="5400000">
            <a:off x="5989638" y="144462"/>
            <a:ext cx="533400" cy="244476"/>
          </a:xfrm>
        </p:spPr>
        <p:txBody>
          <a:bodyPr/>
          <a:lstStyle/>
          <a:p>
            <a:fld id="{0B34F065-1154-456A-91E3-76DE8E75E17B}"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612648" y="228600"/>
            <a:ext cx="8153400" cy="990600"/>
          </a:xfrm>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04/08/1441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lvl1pPr>
              <a:defRPr>
                <a:solidFill>
                  <a:srgbClr val="FFFFFF"/>
                </a:solidFill>
              </a:defRPr>
            </a:lvl1pPr>
          </a:lstStyle>
          <a:p>
            <a:fld id="{0B34F065-1154-456A-91E3-76DE8E75E17B}" type="slidenum">
              <a:rPr lang="ar-SA" smtClean="0"/>
              <a:pPr/>
              <a:t>‹#›</a:t>
            </a:fld>
            <a:endParaRPr lang="ar-SA"/>
          </a:p>
        </p:txBody>
      </p:sp>
      <p:sp>
        <p:nvSpPr>
          <p:cNvPr id="8" name="عنصر نائب للمحتوى 7"/>
          <p:cNvSpPr>
            <a:spLocks noGrp="1"/>
          </p:cNvSpPr>
          <p:nvPr>
            <p:ph sz="quarter" idx="1"/>
          </p:nvPr>
        </p:nvSpPr>
        <p:spPr>
          <a:xfrm>
            <a:off x="612648" y="1600200"/>
            <a:ext cx="8153400" cy="44958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7" name="مستطيل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1B8ABB09-4A1D-463E-8065-109CC2B7EFAA}" type="datetimeFigureOut">
              <a:rPr lang="ar-SA" smtClean="0"/>
              <a:pPr/>
              <a:t>04/08/1441</a:t>
            </a:fld>
            <a:endParaRPr lang="ar-SA"/>
          </a:p>
        </p:txBody>
      </p:sp>
      <p:sp>
        <p:nvSpPr>
          <p:cNvPr id="13" name="عنصر نائب لرقم الشريحة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B34F065-1154-456A-91E3-76DE8E75E17B}" type="slidenum">
              <a:rPr lang="ar-SA" smtClean="0"/>
              <a:pPr/>
              <a:t>‹#›</a:t>
            </a:fld>
            <a:endParaRPr lang="ar-SA"/>
          </a:p>
        </p:txBody>
      </p:sp>
      <p:sp>
        <p:nvSpPr>
          <p:cNvPr id="14" name="عنصر نائب للتذييل 13"/>
          <p:cNvSpPr>
            <a:spLocks noGrp="1"/>
          </p:cNvSpPr>
          <p:nvPr>
            <p:ph type="ftr" sz="quarter" idx="12"/>
          </p:nvPr>
        </p:nvSpPr>
        <p:spPr/>
        <p:txBody>
          <a:bodyPr/>
          <a:lstStyle/>
          <a:p>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9" name="عنصر نائب للمحتوى 8"/>
          <p:cNvSpPr>
            <a:spLocks noGrp="1"/>
          </p:cNvSpPr>
          <p:nvPr>
            <p:ph sz="quarter" idx="1"/>
          </p:nvPr>
        </p:nvSpPr>
        <p:spPr>
          <a:xfrm>
            <a:off x="609600"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844901"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8" name="عنصر نائب للتاريخ 7"/>
          <p:cNvSpPr>
            <a:spLocks noGrp="1"/>
          </p:cNvSpPr>
          <p:nvPr>
            <p:ph type="dt" sz="half" idx="15"/>
          </p:nvPr>
        </p:nvSpPr>
        <p:spPr/>
        <p:txBody>
          <a:bodyPr rtlCol="0"/>
          <a:lstStyle/>
          <a:p>
            <a:fld id="{1B8ABB09-4A1D-463E-8065-109CC2B7EFAA}" type="datetimeFigureOut">
              <a:rPr lang="ar-SA" smtClean="0"/>
              <a:pPr/>
              <a:t>04/08/1441</a:t>
            </a:fld>
            <a:endParaRPr lang="ar-SA"/>
          </a:p>
        </p:txBody>
      </p:sp>
      <p:sp>
        <p:nvSpPr>
          <p:cNvPr id="10" name="عنصر نائب لرقم الشريحة 9"/>
          <p:cNvSpPr>
            <a:spLocks noGrp="1"/>
          </p:cNvSpPr>
          <p:nvPr>
            <p:ph type="sldNum" sz="quarter" idx="16"/>
          </p:nvPr>
        </p:nvSpPr>
        <p:spPr/>
        <p:txBody>
          <a:bodyPr rtlCol="0"/>
          <a:lstStyle/>
          <a:p>
            <a:fld id="{0B34F065-1154-456A-91E3-76DE8E75E17B}" type="slidenum">
              <a:rPr lang="ar-SA" smtClean="0"/>
              <a:pPr/>
              <a:t>‹#›</a:t>
            </a:fld>
            <a:endParaRPr lang="ar-SA"/>
          </a:p>
        </p:txBody>
      </p:sp>
      <p:sp>
        <p:nvSpPr>
          <p:cNvPr id="12" name="عنصر نائب للتذييل 11"/>
          <p:cNvSpPr>
            <a:spLocks noGrp="1"/>
          </p:cNvSpPr>
          <p:nvPr>
            <p:ph type="ftr" sz="quarter" idx="17"/>
          </p:nvPr>
        </p:nvSpPr>
        <p:spPr/>
        <p:txBody>
          <a:bodyPr rtlCol="0"/>
          <a:lstStyle/>
          <a:p>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273050"/>
            <a:ext cx="8153400" cy="869950"/>
          </a:xfrm>
        </p:spPr>
        <p:txBody>
          <a:bodyPr anchor="ctr"/>
          <a:lstStyle>
            <a:lvl1pPr>
              <a:defRPr/>
            </a:lvl1pPr>
          </a:lstStyle>
          <a:p>
            <a:r>
              <a:rPr kumimoji="0" lang="ar-SA" smtClean="0"/>
              <a:t>انقر لتحرير نمط العنوان الرئيسي</a:t>
            </a:r>
            <a:endParaRPr kumimoji="0" lang="en-US"/>
          </a:p>
        </p:txBody>
      </p:sp>
      <p:sp>
        <p:nvSpPr>
          <p:cNvPr id="11" name="عنصر نائب للمحتوى 10"/>
          <p:cNvSpPr>
            <a:spLocks noGrp="1"/>
          </p:cNvSpPr>
          <p:nvPr>
            <p:ph sz="quarter" idx="2"/>
          </p:nvPr>
        </p:nvSpPr>
        <p:spPr>
          <a:xfrm>
            <a:off x="609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800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5"/>
          </p:nvPr>
        </p:nvSpPr>
        <p:spPr/>
        <p:txBody>
          <a:bodyPr rtlCol="0"/>
          <a:lstStyle/>
          <a:p>
            <a:fld id="{1B8ABB09-4A1D-463E-8065-109CC2B7EFAA}" type="datetimeFigureOut">
              <a:rPr lang="ar-SA" smtClean="0"/>
              <a:pPr/>
              <a:t>04/08/1441</a:t>
            </a:fld>
            <a:endParaRPr lang="ar-SA"/>
          </a:p>
        </p:txBody>
      </p:sp>
      <p:sp>
        <p:nvSpPr>
          <p:cNvPr id="12" name="عنصر نائب لرقم الشريحة 11"/>
          <p:cNvSpPr>
            <a:spLocks noGrp="1"/>
          </p:cNvSpPr>
          <p:nvPr>
            <p:ph type="sldNum" sz="quarter" idx="16"/>
          </p:nvPr>
        </p:nvSpPr>
        <p:spPr/>
        <p:txBody>
          <a:bodyPr rtlCol="0"/>
          <a:lstStyle/>
          <a:p>
            <a:fld id="{0B34F065-1154-456A-91E3-76DE8E75E17B}" type="slidenum">
              <a:rPr lang="ar-SA" smtClean="0"/>
              <a:pPr/>
              <a:t>‹#›</a:t>
            </a:fld>
            <a:endParaRPr lang="ar-SA"/>
          </a:p>
        </p:txBody>
      </p:sp>
      <p:sp>
        <p:nvSpPr>
          <p:cNvPr id="14" name="عنصر نائب للتذييل 13"/>
          <p:cNvSpPr>
            <a:spLocks noGrp="1"/>
          </p:cNvSpPr>
          <p:nvPr>
            <p:ph type="ftr" sz="quarter" idx="17"/>
          </p:nvPr>
        </p:nvSpPr>
        <p:spPr/>
        <p:txBody>
          <a:bodyPr rtlCol="0"/>
          <a:lstStyle/>
          <a:p>
            <a:endParaRPr lang="ar-SA"/>
          </a:p>
        </p:txBody>
      </p:sp>
      <p:sp>
        <p:nvSpPr>
          <p:cNvPr id="16" name="عنصر نائب للنص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5" name="عنصر نائب للنص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04/08/1441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lvl1pPr>
              <a:defRPr>
                <a:solidFill>
                  <a:srgbClr val="FFFFFF"/>
                </a:solidFill>
              </a:defRPr>
            </a:lvl1p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04/08/1441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a:xfrm>
            <a:off x="0" y="6248400"/>
            <a:ext cx="533400" cy="381000"/>
          </a:xfrm>
        </p:spPr>
        <p:txBody>
          <a:bodyPr/>
          <a:lstStyle>
            <a:lvl1pPr>
              <a:defRPr>
                <a:solidFill>
                  <a:schemeClr val="tx2"/>
                </a:solidFill>
              </a:defRPr>
            </a:lvl1p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8077200" cy="869950"/>
          </a:xfrm>
        </p:spPr>
        <p:txBody>
          <a:bodyPr anchor="ctr"/>
          <a:lstStyle>
            <a:lvl1pPr algn="l">
              <a:buNone/>
              <a:defRPr sz="4400" b="0"/>
            </a:lvl1p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04/08/1441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lvl1pPr>
              <a:defRPr>
                <a:solidFill>
                  <a:srgbClr val="FFFFFF"/>
                </a:solidFill>
              </a:defRPr>
            </a:lvl1pPr>
          </a:lstStyle>
          <a:p>
            <a:fld id="{0B34F065-1154-456A-91E3-76DE8E75E17B}" type="slidenum">
              <a:rPr lang="ar-SA" smtClean="0"/>
              <a:pPr/>
              <a:t>‹#›</a:t>
            </a:fld>
            <a:endParaRPr lang="ar-SA"/>
          </a:p>
        </p:txBody>
      </p:sp>
      <p:sp>
        <p:nvSpPr>
          <p:cNvPr id="3" name="عنصر نائب للنص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9" name="عنصر نائب للمحتوى 8"/>
          <p:cNvSpPr>
            <a:spLocks noGrp="1"/>
          </p:cNvSpPr>
          <p:nvPr>
            <p:ph sz="quarter" idx="1"/>
          </p:nvPr>
        </p:nvSpPr>
        <p:spPr>
          <a:xfrm>
            <a:off x="2362200" y="1752600"/>
            <a:ext cx="6400800" cy="44196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3">
        <a:schemeClr val="bg2"/>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8" name="مستطيل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ar-SA" smtClean="0"/>
              <a:t>انقر لتحرير نمط العنوان الرئيسي</a:t>
            </a:r>
            <a:endParaRPr kumimoji="0" lang="en-US"/>
          </a:p>
        </p:txBody>
      </p:sp>
      <p:sp>
        <p:nvSpPr>
          <p:cNvPr id="11" name="مستطيل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عنصر نائب للتاريخ 11"/>
          <p:cNvSpPr>
            <a:spLocks noGrp="1"/>
          </p:cNvSpPr>
          <p:nvPr>
            <p:ph type="dt" sz="half" idx="10"/>
          </p:nvPr>
        </p:nvSpPr>
        <p:spPr>
          <a:xfrm>
            <a:off x="6248400" y="6248400"/>
            <a:ext cx="2667000" cy="365125"/>
          </a:xfrm>
        </p:spPr>
        <p:txBody>
          <a:bodyPr rtlCol="0"/>
          <a:lstStyle/>
          <a:p>
            <a:fld id="{1B8ABB09-4A1D-463E-8065-109CC2B7EFAA}" type="datetimeFigureOut">
              <a:rPr lang="ar-SA" smtClean="0"/>
              <a:pPr/>
              <a:t>04/08/1441</a:t>
            </a:fld>
            <a:endParaRPr lang="ar-SA"/>
          </a:p>
        </p:txBody>
      </p:sp>
      <p:sp>
        <p:nvSpPr>
          <p:cNvPr id="13" name="عنصر نائب لرقم الشريحة 12"/>
          <p:cNvSpPr>
            <a:spLocks noGrp="1"/>
          </p:cNvSpPr>
          <p:nvPr>
            <p:ph type="sldNum" sz="quarter" idx="11"/>
          </p:nvPr>
        </p:nvSpPr>
        <p:spPr>
          <a:xfrm>
            <a:off x="0" y="4667249"/>
            <a:ext cx="1447800" cy="663578"/>
          </a:xfrm>
        </p:spPr>
        <p:txBody>
          <a:bodyPr rtlCol="0"/>
          <a:lstStyle>
            <a:lvl1pPr>
              <a:defRPr sz="2800"/>
            </a:lvl1pPr>
          </a:lstStyle>
          <a:p>
            <a:fld id="{0B34F065-1154-456A-91E3-76DE8E75E17B}" type="slidenum">
              <a:rPr lang="ar-SA" smtClean="0"/>
              <a:pPr/>
              <a:t>‹#›</a:t>
            </a:fld>
            <a:endParaRPr lang="ar-SA"/>
          </a:p>
        </p:txBody>
      </p:sp>
      <p:sp>
        <p:nvSpPr>
          <p:cNvPr id="14" name="عنصر نائب للتذييل 13"/>
          <p:cNvSpPr>
            <a:spLocks noGrp="1"/>
          </p:cNvSpPr>
          <p:nvPr>
            <p:ph type="ftr" sz="quarter" idx="12"/>
          </p:nvPr>
        </p:nvSpPr>
        <p:spPr>
          <a:xfrm>
            <a:off x="1600200" y="6248206"/>
            <a:ext cx="4572000" cy="365125"/>
          </a:xfrm>
        </p:spPr>
        <p:txBody>
          <a:bodyPr rtlCol="0"/>
          <a:lstStyle/>
          <a:p>
            <a:endParaRPr lang="ar-SA"/>
          </a:p>
        </p:txBody>
      </p:sp>
      <p:sp>
        <p:nvSpPr>
          <p:cNvPr id="3" name="عنصر نائب للصورة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ar-SA" smtClean="0"/>
              <a:t>انقر فوق الرمز لإضافة صورة</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609600" y="228600"/>
            <a:ext cx="8153400" cy="9906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B8ABB09-4A1D-463E-8065-109CC2B7EFAA}" type="datetimeFigureOut">
              <a:rPr lang="ar-SA" smtClean="0"/>
              <a:pPr/>
              <a:t>04/08/1441</a:t>
            </a:fld>
            <a:endParaRPr lang="ar-SA"/>
          </a:p>
        </p:txBody>
      </p:sp>
      <p:sp>
        <p:nvSpPr>
          <p:cNvPr id="3" name="عنصر نائب للتذييل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ar-SA"/>
          </a:p>
        </p:txBody>
      </p:sp>
      <p:sp>
        <p:nvSpPr>
          <p:cNvPr id="7" name="مستطيل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857233"/>
            <a:ext cx="7772400" cy="2143140"/>
          </a:xfrm>
        </p:spPr>
        <p:txBody>
          <a:bodyPr>
            <a:noAutofit/>
          </a:bodyPr>
          <a:lstStyle/>
          <a:p>
            <a:pPr algn="ctr"/>
            <a:r>
              <a:rPr lang="ar-EG" sz="4400" dirty="0" smtClean="0">
                <a:solidFill>
                  <a:srgbClr val="FFFF00"/>
                </a:solidFill>
                <a:effectLst>
                  <a:outerShdw blurRad="38100" dist="38100" dir="2700000" algn="tl">
                    <a:srgbClr val="000000">
                      <a:alpha val="43137"/>
                    </a:srgbClr>
                  </a:outerShdw>
                </a:effectLst>
              </a:rPr>
              <a:t/>
            </a:r>
            <a:br>
              <a:rPr lang="ar-EG" sz="4400" dirty="0" smtClean="0">
                <a:solidFill>
                  <a:srgbClr val="FFFF00"/>
                </a:solidFill>
                <a:effectLst>
                  <a:outerShdw blurRad="38100" dist="38100" dir="2700000" algn="tl">
                    <a:srgbClr val="000000">
                      <a:alpha val="43137"/>
                    </a:srgbClr>
                  </a:outerShdw>
                </a:effectLst>
              </a:rPr>
            </a:br>
            <a:r>
              <a:rPr lang="ar-EG" sz="4400" dirty="0" smtClean="0">
                <a:solidFill>
                  <a:srgbClr val="FFFF00"/>
                </a:solidFill>
                <a:effectLst>
                  <a:outerShdw blurRad="38100" dist="38100" dir="2700000" algn="tl">
                    <a:srgbClr val="000000">
                      <a:alpha val="43137"/>
                    </a:srgbClr>
                  </a:outerShdw>
                </a:effectLst>
              </a:rPr>
              <a:t/>
            </a:r>
            <a:br>
              <a:rPr lang="ar-EG" sz="4400" dirty="0" smtClean="0">
                <a:solidFill>
                  <a:srgbClr val="FFFF00"/>
                </a:solidFill>
                <a:effectLst>
                  <a:outerShdw blurRad="38100" dist="38100" dir="2700000" algn="tl">
                    <a:srgbClr val="000000">
                      <a:alpha val="43137"/>
                    </a:srgbClr>
                  </a:outerShdw>
                </a:effectLst>
              </a:rPr>
            </a:br>
            <a:r>
              <a:rPr lang="ar-EG" sz="4400" dirty="0" smtClean="0">
                <a:solidFill>
                  <a:srgbClr val="FFFF00"/>
                </a:solidFill>
                <a:effectLst>
                  <a:outerShdw blurRad="38100" dist="38100" dir="2700000" algn="tl">
                    <a:srgbClr val="000000">
                      <a:alpha val="43137"/>
                    </a:srgbClr>
                  </a:outerShdw>
                </a:effectLst>
              </a:rPr>
              <a:t>مادة</a:t>
            </a:r>
            <a:br>
              <a:rPr lang="ar-EG" sz="4400" dirty="0" smtClean="0">
                <a:solidFill>
                  <a:srgbClr val="FFFF00"/>
                </a:solidFill>
                <a:effectLst>
                  <a:outerShdw blurRad="38100" dist="38100" dir="2700000" algn="tl">
                    <a:srgbClr val="000000">
                      <a:alpha val="43137"/>
                    </a:srgbClr>
                  </a:outerShdw>
                </a:effectLst>
              </a:rPr>
            </a:br>
            <a:r>
              <a:rPr lang="ar-EG" sz="4400" dirty="0" smtClean="0">
                <a:solidFill>
                  <a:srgbClr val="FFFF00"/>
                </a:solidFill>
                <a:effectLst>
                  <a:outerShdw blurRad="38100" dist="38100" dir="2700000" algn="tl">
                    <a:srgbClr val="000000">
                      <a:alpha val="43137"/>
                    </a:srgbClr>
                  </a:outerShdw>
                </a:effectLst>
              </a:rPr>
              <a:t>موضوع خاص في المسرح</a:t>
            </a:r>
            <a:endParaRPr lang="ar-EG" sz="4400" dirty="0">
              <a:solidFill>
                <a:srgbClr val="FFFF00"/>
              </a:solidFill>
              <a:effectLst>
                <a:outerShdw blurRad="38100" dist="38100" dir="2700000" algn="tl">
                  <a:srgbClr val="000000">
                    <a:alpha val="43137"/>
                  </a:srgbClr>
                </a:outerShdw>
              </a:effectLst>
            </a:endParaRPr>
          </a:p>
        </p:txBody>
      </p:sp>
      <p:sp>
        <p:nvSpPr>
          <p:cNvPr id="3" name="عنوان فرعي 2"/>
          <p:cNvSpPr>
            <a:spLocks noGrp="1"/>
          </p:cNvSpPr>
          <p:nvPr>
            <p:ph type="subTitle" idx="1"/>
          </p:nvPr>
        </p:nvSpPr>
        <p:spPr>
          <a:xfrm>
            <a:off x="1371600" y="3500438"/>
            <a:ext cx="6400800" cy="1714512"/>
          </a:xfrm>
        </p:spPr>
        <p:txBody>
          <a:bodyPr>
            <a:normAutofit/>
          </a:bodyPr>
          <a:lstStyle/>
          <a:p>
            <a:pPr algn="ctr"/>
            <a:r>
              <a:rPr lang="ar-EG" sz="2800" dirty="0" smtClean="0"/>
              <a:t>أ.د/ السيد فضل</a:t>
            </a:r>
            <a:endParaRPr lang="ar-EG"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296020"/>
          </a:xfrm>
        </p:spPr>
        <p:txBody>
          <a:bodyPr>
            <a:normAutofit fontScale="90000"/>
          </a:bodyPr>
          <a:lstStyle/>
          <a:p>
            <a:pPr algn="r"/>
            <a:r>
              <a:rPr lang="ar-EG" sz="1600" b="1" dirty="0" smtClean="0">
                <a:solidFill>
                  <a:srgbClr val="FF0000"/>
                </a:solidFill>
              </a:rPr>
              <a:t>تابع المحاضرة </a:t>
            </a:r>
            <a:r>
              <a:rPr lang="ar-EG" sz="1600" b="1" dirty="0" smtClean="0">
                <a:solidFill>
                  <a:srgbClr val="FF0000"/>
                </a:solidFill>
              </a:rPr>
              <a:t>الثانية</a:t>
            </a:r>
            <a:endParaRPr lang="ar-EG" sz="1600" b="1" dirty="0">
              <a:solidFill>
                <a:srgbClr val="FF0000"/>
              </a:solidFill>
            </a:endParaRPr>
          </a:p>
        </p:txBody>
      </p:sp>
      <p:sp>
        <p:nvSpPr>
          <p:cNvPr id="4" name="عنصر نائب للمحتوى 3"/>
          <p:cNvSpPr>
            <a:spLocks noGrp="1"/>
          </p:cNvSpPr>
          <p:nvPr>
            <p:ph sz="quarter" idx="1"/>
          </p:nvPr>
        </p:nvSpPr>
        <p:spPr/>
        <p:txBody>
          <a:bodyPr/>
          <a:lstStyle/>
          <a:p>
            <a:pPr algn="just"/>
            <a:r>
              <a:rPr lang="ar-EG" dirty="0" smtClean="0"/>
              <a:t>ليس هناك سبب قوي لوجود شخصية زوج أيوب في هذه المسرحية، فإذا حذفنا شخصية زوج أيوب لن يختل فيها أمر جلل، فلماذا أصر فاروق خورشيد على وجود هذه الشخصية بهذه الحدود الواردة في المسرحية، وجواب ذلك أن الكاتب يقع تحت تأثير مصادره،ولم يحسن توجيه هذه المصادر، خاصة المصادر الكتابية التي استعان </a:t>
            </a:r>
            <a:r>
              <a:rPr lang="ar-EG" dirty="0" err="1" smtClean="0"/>
              <a:t>بها</a:t>
            </a:r>
            <a:r>
              <a:rPr lang="ar-EG" dirty="0" smtClean="0"/>
              <a:t>.</a:t>
            </a:r>
            <a:endParaRPr lang="ar-EG"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296020"/>
          </a:xfrm>
        </p:spPr>
        <p:txBody>
          <a:bodyPr>
            <a:normAutofit fontScale="90000"/>
          </a:bodyPr>
          <a:lstStyle/>
          <a:p>
            <a:pPr algn="r"/>
            <a:r>
              <a:rPr lang="ar-EG" sz="1600" b="1" dirty="0" smtClean="0">
                <a:solidFill>
                  <a:srgbClr val="FF0000"/>
                </a:solidFill>
              </a:rPr>
              <a:t>تابع المحاضرة الثانية</a:t>
            </a:r>
            <a:endParaRPr lang="ar-EG" sz="1600" b="1" dirty="0">
              <a:solidFill>
                <a:srgbClr val="FF0000"/>
              </a:solidFill>
            </a:endParaRPr>
          </a:p>
        </p:txBody>
      </p:sp>
      <p:sp>
        <p:nvSpPr>
          <p:cNvPr id="3" name="عنصر نائب للمحتوى 2"/>
          <p:cNvSpPr>
            <a:spLocks noGrp="1"/>
          </p:cNvSpPr>
          <p:nvPr>
            <p:ph sz="quarter" idx="1"/>
          </p:nvPr>
        </p:nvSpPr>
        <p:spPr/>
        <p:txBody>
          <a:bodyPr/>
          <a:lstStyle/>
          <a:p>
            <a:pPr algn="just"/>
            <a:r>
              <a:rPr lang="ar-EG" dirty="0" smtClean="0"/>
              <a:t>هل استطاع </a:t>
            </a:r>
            <a:r>
              <a:rPr lang="ar-EG" dirty="0" err="1" smtClean="0"/>
              <a:t>باكثير</a:t>
            </a:r>
            <a:r>
              <a:rPr lang="ar-EG" dirty="0" smtClean="0"/>
              <a:t> أن يأخذ الكأس الغربي وأن يصب فيه خمرا جديدا؟</a:t>
            </a:r>
          </a:p>
          <a:p>
            <a:pPr algn="just"/>
            <a:r>
              <a:rPr lang="ar-EG" dirty="0" smtClean="0"/>
              <a:t>هناك من يرى أن </a:t>
            </a:r>
            <a:r>
              <a:rPr lang="ar-EG" dirty="0" err="1" smtClean="0"/>
              <a:t>باكثير</a:t>
            </a:r>
            <a:r>
              <a:rPr lang="ar-EG" dirty="0" smtClean="0"/>
              <a:t> أخذ الكأس وصب فيه خمرا معتقا من تراث فكرة فاوست في الآداب الغربية.</a:t>
            </a:r>
          </a:p>
          <a:p>
            <a:pPr algn="just"/>
            <a:r>
              <a:rPr lang="ar-EG" dirty="0" smtClean="0"/>
              <a:t>وهناك من يرى أن </a:t>
            </a:r>
            <a:r>
              <a:rPr lang="ar-EG" dirty="0" err="1" smtClean="0"/>
              <a:t>باكثير</a:t>
            </a:r>
            <a:r>
              <a:rPr lang="ar-EG" dirty="0" smtClean="0"/>
              <a:t> حاول أن يزاوج بين ثقافته الإسلامية وثقافته الغربية فارتبك، ولعل ذلك من بين الأسباب التي دفعته إلى أن يوصي بعدم طباعة هذه المسرحية وترك منها نسختين، وتم طبع أحدهما، </a:t>
            </a:r>
            <a:r>
              <a:rPr lang="ar-EG" dirty="0" err="1" smtClean="0"/>
              <a:t>فباكثير</a:t>
            </a:r>
            <a:r>
              <a:rPr lang="ar-EG" dirty="0" smtClean="0"/>
              <a:t> كان لديه قدر من الحرج</a:t>
            </a:r>
            <a:endParaRPr lang="ar-EG"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224582"/>
          </a:xfrm>
        </p:spPr>
        <p:txBody>
          <a:bodyPr>
            <a:normAutofit fontScale="90000"/>
          </a:bodyPr>
          <a:lstStyle/>
          <a:p>
            <a:pPr algn="r"/>
            <a:r>
              <a:rPr lang="ar-EG" sz="1600" b="1" dirty="0" smtClean="0">
                <a:solidFill>
                  <a:srgbClr val="FF0000"/>
                </a:solidFill>
              </a:rPr>
              <a:t>تابع المحاضرة الثانية</a:t>
            </a:r>
            <a:endParaRPr lang="ar-EG" sz="1600" b="1" dirty="0">
              <a:solidFill>
                <a:srgbClr val="FF0000"/>
              </a:solidFill>
            </a:endParaRPr>
          </a:p>
        </p:txBody>
      </p:sp>
      <p:sp>
        <p:nvSpPr>
          <p:cNvPr id="3" name="عنصر نائب للمحتوى 2"/>
          <p:cNvSpPr>
            <a:spLocks noGrp="1"/>
          </p:cNvSpPr>
          <p:nvPr>
            <p:ph sz="quarter" idx="1"/>
          </p:nvPr>
        </p:nvSpPr>
        <p:spPr/>
        <p:txBody>
          <a:bodyPr/>
          <a:lstStyle/>
          <a:p>
            <a:pPr algn="just"/>
            <a:r>
              <a:rPr lang="ar-EG" dirty="0" smtClean="0"/>
              <a:t>ماذا فعل أبو حديد حين كتب مسرحية عبد الشيطان؟</a:t>
            </a:r>
          </a:p>
          <a:p>
            <a:pPr algn="just"/>
            <a:r>
              <a:rPr lang="ar-EG" dirty="0" smtClean="0"/>
              <a:t>أبو حديد مضى خطوة أبعد من خطوة فاروق خورشيد،وأراد أن يجمع بين فكرتين: فكرة المرأة أحبولة الشيطان، ولعله لم يستشعر آمانا واطمئنانا حين يتوقف مع هذه الفكرة فقط، فأضاف لها إضافة تحسب له، وهي فكرة: </a:t>
            </a:r>
            <a:r>
              <a:rPr lang="ar-EG" dirty="0" err="1" smtClean="0"/>
              <a:t>امرأةملهمة</a:t>
            </a:r>
            <a:r>
              <a:rPr lang="ar-EG" dirty="0" smtClean="0"/>
              <a:t> وصانعة الأمجاد، فهناك من يحب المرأة لإنسانيتها، وهناك من يحبها بوصفها جسدا وفراشا.</a:t>
            </a:r>
            <a:endParaRPr lang="ar-E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sz="half" idx="2"/>
          </p:nvPr>
        </p:nvSpPr>
        <p:spPr>
          <a:xfrm>
            <a:off x="609600" y="4962385"/>
            <a:ext cx="962004" cy="45719"/>
          </a:xfrm>
        </p:spPr>
        <p:txBody>
          <a:bodyPr>
            <a:normAutofit fontScale="25000" lnSpcReduction="20000"/>
          </a:bodyPr>
          <a:lstStyle/>
          <a:p>
            <a:endParaRPr lang="ar-EG" dirty="0"/>
          </a:p>
        </p:txBody>
      </p:sp>
      <p:sp>
        <p:nvSpPr>
          <p:cNvPr id="2" name="عنوان 1"/>
          <p:cNvSpPr>
            <a:spLocks noGrp="1"/>
          </p:cNvSpPr>
          <p:nvPr>
            <p:ph type="title"/>
          </p:nvPr>
        </p:nvSpPr>
        <p:spPr>
          <a:xfrm>
            <a:off x="609600" y="1214423"/>
            <a:ext cx="2212848" cy="1143008"/>
          </a:xfrm>
        </p:spPr>
        <p:txBody>
          <a:bodyPr>
            <a:normAutofit fontScale="90000"/>
          </a:bodyPr>
          <a:lstStyle/>
          <a:p>
            <a:pPr algn="r"/>
            <a:r>
              <a:rPr lang="ar-EG" dirty="0" smtClean="0"/>
              <a:t>جامعة بنها</a:t>
            </a:r>
            <a:br>
              <a:rPr lang="ar-EG" dirty="0" smtClean="0"/>
            </a:br>
            <a:r>
              <a:rPr lang="ar-EG" dirty="0" smtClean="0"/>
              <a:t>كلية الآداب </a:t>
            </a:r>
            <a:br>
              <a:rPr lang="ar-EG" dirty="0" smtClean="0"/>
            </a:br>
            <a:r>
              <a:rPr lang="ar-EG" dirty="0" smtClean="0"/>
              <a:t>قسم اللغة العربية</a:t>
            </a:r>
            <a:br>
              <a:rPr lang="ar-EG" dirty="0" smtClean="0"/>
            </a:br>
            <a:r>
              <a:rPr lang="ar-EG" dirty="0" smtClean="0"/>
              <a:t>الدراسات العليا</a:t>
            </a:r>
            <a:br>
              <a:rPr lang="ar-EG" dirty="0" smtClean="0"/>
            </a:br>
            <a:r>
              <a:rPr lang="ar-EG" dirty="0" smtClean="0"/>
              <a:t>  (</a:t>
            </a:r>
            <a:r>
              <a:rPr lang="ar-EG" dirty="0" err="1" smtClean="0"/>
              <a:t>دكتوراة</a:t>
            </a:r>
            <a:r>
              <a:rPr lang="ar-EG" dirty="0" smtClean="0"/>
              <a:t>)</a:t>
            </a:r>
            <a:endParaRPr lang="ar-EG" dirty="0"/>
          </a:p>
        </p:txBody>
      </p:sp>
      <p:pic>
        <p:nvPicPr>
          <p:cNvPr id="5" name="عنصر نائب للصورة 4" descr="1.png"/>
          <p:cNvPicPr>
            <a:picLocks noGrp="1" noChangeAspect="1"/>
          </p:cNvPicPr>
          <p:nvPr>
            <p:ph type="pic" idx="1"/>
          </p:nvPr>
        </p:nvPicPr>
        <p:blipFill>
          <a:blip r:embed="rId2"/>
          <a:srcRect t="5710" b="5710"/>
          <a:stretch>
            <a:fillRect/>
          </a:stretch>
        </p:blip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3400" y="1371600"/>
            <a:ext cx="7851648" cy="2414590"/>
          </a:xfrm>
        </p:spPr>
        <p:txBody>
          <a:bodyPr>
            <a:noAutofit/>
          </a:bodyPr>
          <a:lstStyle/>
          <a:p>
            <a:pPr algn="ctr"/>
            <a:r>
              <a:rPr lang="ar-EG" sz="3600" dirty="0" smtClean="0">
                <a:solidFill>
                  <a:schemeClr val="tx1"/>
                </a:solidFill>
                <a:effectLst>
                  <a:outerShdw blurRad="38100" dist="38100" dir="2700000" algn="tl">
                    <a:srgbClr val="000000">
                      <a:alpha val="43137"/>
                    </a:srgbClr>
                  </a:outerShdw>
                </a:effectLst>
              </a:rPr>
              <a:t>المحاضرة الأولى</a:t>
            </a:r>
            <a:r>
              <a:rPr lang="ar-EG" sz="3600" dirty="0" smtClean="0">
                <a:solidFill>
                  <a:srgbClr val="FFFF00"/>
                </a:solidFill>
                <a:effectLst>
                  <a:outerShdw blurRad="38100" dist="38100" dir="2700000" algn="tl">
                    <a:srgbClr val="000000">
                      <a:alpha val="43137"/>
                    </a:srgbClr>
                  </a:outerShdw>
                </a:effectLst>
              </a:rPr>
              <a:t/>
            </a:r>
            <a:br>
              <a:rPr lang="ar-EG" sz="3600" dirty="0" smtClean="0">
                <a:solidFill>
                  <a:srgbClr val="FFFF00"/>
                </a:solidFill>
                <a:effectLst>
                  <a:outerShdw blurRad="38100" dist="38100" dir="2700000" algn="tl">
                    <a:srgbClr val="000000">
                      <a:alpha val="43137"/>
                    </a:srgbClr>
                  </a:outerShdw>
                </a:effectLst>
              </a:rPr>
            </a:br>
            <a:r>
              <a:rPr lang="ar-EG" sz="3600" dirty="0" smtClean="0">
                <a:solidFill>
                  <a:srgbClr val="FFFF00"/>
                </a:solidFill>
                <a:effectLst>
                  <a:outerShdw blurRad="38100" dist="38100" dir="2700000" algn="tl">
                    <a:srgbClr val="000000">
                      <a:alpha val="43137"/>
                    </a:srgbClr>
                  </a:outerShdw>
                </a:effectLst>
              </a:rPr>
              <a:t/>
            </a:r>
            <a:br>
              <a:rPr lang="ar-EG" sz="3600" dirty="0" smtClean="0">
                <a:solidFill>
                  <a:srgbClr val="FFFF00"/>
                </a:solidFill>
                <a:effectLst>
                  <a:outerShdw blurRad="38100" dist="38100" dir="2700000" algn="tl">
                    <a:srgbClr val="000000">
                      <a:alpha val="43137"/>
                    </a:srgbClr>
                  </a:outerShdw>
                </a:effectLst>
              </a:rPr>
            </a:br>
            <a:r>
              <a:rPr lang="ar-EG" sz="4000" dirty="0" smtClean="0">
                <a:solidFill>
                  <a:srgbClr val="FFFF00"/>
                </a:solidFill>
                <a:effectLst>
                  <a:outerShdw blurRad="38100" dist="38100" dir="2700000" algn="tl">
                    <a:srgbClr val="000000">
                      <a:alpha val="43137"/>
                    </a:srgbClr>
                  </a:outerShdw>
                </a:effectLst>
              </a:rPr>
              <a:t>تمهيد عن الإنسان والشيطان في الأدب المسرحي المعاصر</a:t>
            </a:r>
            <a:endParaRPr lang="ar-EG" sz="3600" dirty="0"/>
          </a:p>
        </p:txBody>
      </p:sp>
      <p:sp>
        <p:nvSpPr>
          <p:cNvPr id="3" name="عنوان فرعي 2"/>
          <p:cNvSpPr>
            <a:spLocks noGrp="1"/>
          </p:cNvSpPr>
          <p:nvPr>
            <p:ph type="subTitle" idx="1"/>
          </p:nvPr>
        </p:nvSpPr>
        <p:spPr>
          <a:xfrm>
            <a:off x="533400" y="3857628"/>
            <a:ext cx="7854696" cy="1643074"/>
          </a:xfrm>
        </p:spPr>
        <p:txBody>
          <a:bodyPr>
            <a:normAutofit/>
          </a:bodyPr>
          <a:lstStyle/>
          <a:p>
            <a:pPr algn="ctr"/>
            <a:r>
              <a:rPr lang="ar-EG" dirty="0" smtClean="0"/>
              <a:t>تأثير التراث الإسلامي</a:t>
            </a:r>
          </a:p>
          <a:p>
            <a:endParaRPr lang="ar-E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296020"/>
          </a:xfrm>
        </p:spPr>
        <p:txBody>
          <a:bodyPr>
            <a:normAutofit fontScale="90000"/>
          </a:bodyPr>
          <a:lstStyle/>
          <a:p>
            <a:pPr algn="r"/>
            <a:r>
              <a:rPr lang="ar-EG" sz="1400" b="1" dirty="0" smtClean="0">
                <a:solidFill>
                  <a:srgbClr val="C00000"/>
                </a:solidFill>
              </a:rPr>
              <a:t>المحاضرة الأولى</a:t>
            </a:r>
            <a:endParaRPr lang="ar-EG" sz="1400" b="1" dirty="0">
              <a:solidFill>
                <a:srgbClr val="C00000"/>
              </a:solidFill>
            </a:endParaRPr>
          </a:p>
        </p:txBody>
      </p:sp>
      <p:sp>
        <p:nvSpPr>
          <p:cNvPr id="5" name="عنصر نائب للمحتوى 4"/>
          <p:cNvSpPr>
            <a:spLocks noGrp="1"/>
          </p:cNvSpPr>
          <p:nvPr>
            <p:ph sz="quarter" idx="1"/>
          </p:nvPr>
        </p:nvSpPr>
        <p:spPr>
          <a:xfrm>
            <a:off x="457200" y="1571612"/>
            <a:ext cx="8229600" cy="4752988"/>
          </a:xfrm>
        </p:spPr>
        <p:txBody>
          <a:bodyPr>
            <a:normAutofit fontScale="92500" lnSpcReduction="10000"/>
          </a:bodyPr>
          <a:lstStyle/>
          <a:p>
            <a:pPr algn="just"/>
            <a:r>
              <a:rPr lang="ar-EG" dirty="0" smtClean="0"/>
              <a:t>التراث هو أقوى التيارات التي تشكل فكرة الأديب المسرحي عن موضوع الإنسان والشيطان.</a:t>
            </a:r>
          </a:p>
          <a:p>
            <a:pPr algn="just"/>
            <a:r>
              <a:rPr lang="ar-EG" dirty="0" smtClean="0"/>
              <a:t>من خصائص العمل الفني الجيد: </a:t>
            </a:r>
            <a:r>
              <a:rPr lang="ar-EG" dirty="0" err="1" smtClean="0"/>
              <a:t>ـ</a:t>
            </a:r>
            <a:r>
              <a:rPr lang="ar-EG" dirty="0" smtClean="0"/>
              <a:t> عدم تكرار ما سبق. – الاتفاق مع الخصائص الأساسية للتراث مما يجعله جزءا من نظام مثالي.</a:t>
            </a:r>
          </a:p>
          <a:p>
            <a:pPr algn="just"/>
            <a:r>
              <a:rPr lang="ar-EG" dirty="0" smtClean="0"/>
              <a:t>الرؤية الإسلامية للشيطان تتمثل فيما يلي:</a:t>
            </a:r>
          </a:p>
          <a:p>
            <a:pPr algn="just"/>
            <a:r>
              <a:rPr lang="ar-EG" dirty="0" smtClean="0"/>
              <a:t>الإسلام لا يرى للشيطان دور في قضية الخلاص كما عند الأديان الأخرى.</a:t>
            </a:r>
          </a:p>
          <a:p>
            <a:pPr algn="just"/>
            <a:r>
              <a:rPr lang="ar-EG" dirty="0" smtClean="0"/>
              <a:t>الإسلام يرى أن الشيطان ليس له سلطان على المؤمنين.</a:t>
            </a:r>
          </a:p>
          <a:p>
            <a:pPr algn="just"/>
            <a:r>
              <a:rPr lang="ar-EG" dirty="0" smtClean="0"/>
              <a:t>سلطان الشيطان على ضعاف النفوس.</a:t>
            </a:r>
          </a:p>
          <a:p>
            <a:pPr algn="just"/>
            <a:r>
              <a:rPr lang="ar-EG" dirty="0" smtClean="0"/>
              <a:t>الشيطان في الإسلام لا يعمل في مكان خارج قدرة الله بخلاف بعض العقائد الأخرى</a:t>
            </a:r>
            <a:endParaRPr lang="ar-EG"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571480"/>
            <a:ext cx="8258204" cy="285752"/>
          </a:xfrm>
        </p:spPr>
        <p:txBody>
          <a:bodyPr>
            <a:noAutofit/>
          </a:bodyPr>
          <a:lstStyle/>
          <a:p>
            <a:pPr algn="r"/>
            <a:r>
              <a:rPr lang="ar-EG" sz="1400" b="1" dirty="0" smtClean="0">
                <a:solidFill>
                  <a:srgbClr val="C00000"/>
                </a:solidFill>
              </a:rPr>
              <a:t>تابع المحاضرة الأولى</a:t>
            </a:r>
            <a:endParaRPr lang="ar-EG" sz="1400" b="1" dirty="0">
              <a:solidFill>
                <a:srgbClr val="C00000"/>
              </a:solidFill>
            </a:endParaRPr>
          </a:p>
        </p:txBody>
      </p:sp>
      <p:sp>
        <p:nvSpPr>
          <p:cNvPr id="5" name="عنصر نائب للمحتوى 4"/>
          <p:cNvSpPr>
            <a:spLocks noGrp="1"/>
          </p:cNvSpPr>
          <p:nvPr>
            <p:ph sz="quarter" idx="1"/>
          </p:nvPr>
        </p:nvSpPr>
        <p:spPr/>
        <p:txBody>
          <a:bodyPr/>
          <a:lstStyle/>
          <a:p>
            <a:pPr algn="just"/>
            <a:r>
              <a:rPr lang="ar-EG" dirty="0" smtClean="0"/>
              <a:t>الرؤية الإسلامية تقرر أن الله لا يشاركه في إرادته وملكه أحد.</a:t>
            </a:r>
          </a:p>
          <a:p>
            <a:pPr algn="just"/>
            <a:r>
              <a:rPr lang="ar-EG" dirty="0" smtClean="0"/>
              <a:t>عقائد أخرى تصور الإله في صورة الكاره للإنسان المعرفة.</a:t>
            </a:r>
          </a:p>
          <a:p>
            <a:pPr algn="just"/>
            <a:r>
              <a:rPr lang="ar-EG" dirty="0" smtClean="0"/>
              <a:t>الشر من خلق الله، وليس من خلق إبليس، ولكن بمعنى مخالف للمعنى الإنساني لوجود الشر، أي أن الله يخلق هذا الشر على أنه لا شر فيه، ومعنى ذلك أن خلق الشر عند الله نوع من العدل الإلهي، وذلك لأن فكرة الشر بالنسبة إليه تعالى ليست هي فكرتنا عنه.</a:t>
            </a:r>
          </a:p>
          <a:p>
            <a:pPr algn="just"/>
            <a:r>
              <a:rPr lang="ar-EG" dirty="0" smtClean="0"/>
              <a:t>دور الشيطان في عالم الشر ضئيل وضعيف.</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28604"/>
            <a:ext cx="8229600" cy="285752"/>
          </a:xfrm>
        </p:spPr>
        <p:txBody>
          <a:bodyPr>
            <a:noAutofit/>
          </a:bodyPr>
          <a:lstStyle/>
          <a:p>
            <a:pPr lvl="0" algn="r"/>
            <a:r>
              <a:rPr lang="ar-EG" sz="1600" b="1" dirty="0" smtClean="0">
                <a:solidFill>
                  <a:srgbClr val="FF0000"/>
                </a:solidFill>
              </a:rPr>
              <a:t>تابع المحاضرة الأولى</a:t>
            </a:r>
            <a:endParaRPr lang="en-US" sz="1600" b="1" dirty="0">
              <a:solidFill>
                <a:srgbClr val="FF0000"/>
              </a:solidFill>
            </a:endParaRPr>
          </a:p>
        </p:txBody>
      </p:sp>
      <p:sp>
        <p:nvSpPr>
          <p:cNvPr id="5" name="عنصر نائب للمحتوى 4"/>
          <p:cNvSpPr>
            <a:spLocks noGrp="1"/>
          </p:cNvSpPr>
          <p:nvPr>
            <p:ph sz="quarter" idx="1"/>
          </p:nvPr>
        </p:nvSpPr>
        <p:spPr/>
        <p:txBody>
          <a:bodyPr>
            <a:normAutofit lnSpcReduction="10000"/>
          </a:bodyPr>
          <a:lstStyle/>
          <a:p>
            <a:pPr algn="just"/>
            <a:r>
              <a:rPr lang="ar-EG" dirty="0" smtClean="0"/>
              <a:t>خصائص الشيطان التي تشترك فيها الرؤية الإسلامية مع بعض الرؤى الأخرى:</a:t>
            </a:r>
          </a:p>
          <a:p>
            <a:r>
              <a:rPr lang="ar-EG" dirty="0" smtClean="0"/>
              <a:t>الجن يعيشون في مجتمعات تشبه المجتمعات البشرية في قبائل وأجناس.</a:t>
            </a:r>
          </a:p>
          <a:p>
            <a:r>
              <a:rPr lang="ar-EG" dirty="0" smtClean="0"/>
              <a:t>يمكن للجن أن </a:t>
            </a:r>
            <a:r>
              <a:rPr lang="ar-EG" dirty="0" err="1" smtClean="0"/>
              <a:t>تحيا</a:t>
            </a:r>
            <a:r>
              <a:rPr lang="ar-EG" dirty="0" smtClean="0"/>
              <a:t> على الأرض التي عليها.</a:t>
            </a:r>
          </a:p>
          <a:p>
            <a:r>
              <a:rPr lang="ar-EG" dirty="0" smtClean="0"/>
              <a:t>يستطيع الجن أن يحيا بعيدا عن الأرض.</a:t>
            </a:r>
          </a:p>
          <a:p>
            <a:r>
              <a:rPr lang="ar-EG" dirty="0" smtClean="0"/>
              <a:t>يستطيع الجن أن يسمع صوت الإنسان ويفهم لغته.</a:t>
            </a:r>
          </a:p>
          <a:p>
            <a:r>
              <a:rPr lang="ar-EG" dirty="0" smtClean="0"/>
              <a:t>عالم الجن فيه الذكور وفيه الإناث.</a:t>
            </a:r>
          </a:p>
          <a:p>
            <a:r>
              <a:rPr lang="ar-EG" dirty="0" smtClean="0"/>
              <a:t>الجن تقرب النساء كما يقربهن الرجال.</a:t>
            </a:r>
            <a:endParaRPr lang="ar-E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928670"/>
            <a:ext cx="8229600" cy="285752"/>
          </a:xfrm>
        </p:spPr>
        <p:txBody>
          <a:bodyPr>
            <a:noAutofit/>
          </a:bodyPr>
          <a:lstStyle/>
          <a:p>
            <a:pPr lvl="0" algn="r"/>
            <a:r>
              <a:rPr lang="ar-EG" sz="1600" b="1" dirty="0" smtClean="0">
                <a:solidFill>
                  <a:srgbClr val="FF0000"/>
                </a:solidFill>
              </a:rPr>
              <a:t>تابع المحاضرة الأولى</a:t>
            </a:r>
            <a:endParaRPr lang="ar-EG" sz="1600" b="1" dirty="0">
              <a:solidFill>
                <a:srgbClr val="FF0000"/>
              </a:solidFill>
            </a:endParaRPr>
          </a:p>
        </p:txBody>
      </p:sp>
      <p:sp>
        <p:nvSpPr>
          <p:cNvPr id="5" name="عنصر نائب للمحتوى 4"/>
          <p:cNvSpPr>
            <a:spLocks noGrp="1"/>
          </p:cNvSpPr>
          <p:nvPr>
            <p:ph sz="quarter" idx="1"/>
          </p:nvPr>
        </p:nvSpPr>
        <p:spPr/>
        <p:txBody>
          <a:bodyPr>
            <a:normAutofit lnSpcReduction="10000"/>
          </a:bodyPr>
          <a:lstStyle/>
          <a:p>
            <a:r>
              <a:rPr lang="ar-EG" dirty="0" smtClean="0"/>
              <a:t>خصائص الشيطان التي تختص </a:t>
            </a:r>
            <a:r>
              <a:rPr lang="ar-EG" dirty="0" err="1" smtClean="0"/>
              <a:t>بها</a:t>
            </a:r>
            <a:r>
              <a:rPr lang="ar-EG" dirty="0" smtClean="0"/>
              <a:t> الرؤية الإسلامية:</a:t>
            </a:r>
          </a:p>
          <a:p>
            <a:r>
              <a:rPr lang="ar-EG" dirty="0" smtClean="0"/>
              <a:t>الجن قابل للهدى والضلال.</a:t>
            </a:r>
          </a:p>
          <a:p>
            <a:r>
              <a:rPr lang="ar-EG" dirty="0" smtClean="0"/>
              <a:t>قدرة الإنسان أكبر من قدرة الشيطان.</a:t>
            </a:r>
          </a:p>
          <a:p>
            <a:r>
              <a:rPr lang="ar-EG" dirty="0" smtClean="0"/>
              <a:t>تصور الشيطان شيئا لا ينفصل عن ذات الإنسان، مع إمكان تصوره شيئا خارجا عنه يتمثل في إبليس وجنده وأبناء جنسه.</a:t>
            </a:r>
          </a:p>
          <a:p>
            <a:r>
              <a:rPr lang="ar-EG" dirty="0" smtClean="0"/>
              <a:t>الإنسان أعلى منزلة وتقدما وفضلا وحكمة ومعرفة من الملائكة والجان.</a:t>
            </a:r>
          </a:p>
          <a:p>
            <a:r>
              <a:rPr lang="ar-EG" dirty="0" smtClean="0"/>
              <a:t>الإسلام برأ المرأة من دورها الشيطاني وبأنها كانت سببا في خروج آدم من الجنة.</a:t>
            </a:r>
            <a:endParaRPr lang="ar-E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362200" y="1142984"/>
            <a:ext cx="6138890" cy="1928826"/>
          </a:xfrm>
        </p:spPr>
        <p:txBody>
          <a:bodyPr>
            <a:noAutofit/>
          </a:bodyPr>
          <a:lstStyle/>
          <a:p>
            <a:pPr algn="ctr"/>
            <a:r>
              <a:rPr lang="ar-EG" sz="3600" dirty="0" smtClean="0">
                <a:solidFill>
                  <a:schemeClr val="tx1"/>
                </a:solidFill>
                <a:effectLst>
                  <a:outerShdw blurRad="38100" dist="38100" dir="2700000" algn="tl">
                    <a:srgbClr val="000000">
                      <a:alpha val="43137"/>
                    </a:srgbClr>
                  </a:outerShdw>
                </a:effectLst>
              </a:rPr>
              <a:t>المحاضرة الثانية</a:t>
            </a:r>
            <a:r>
              <a:rPr lang="ar-EG" sz="3600" dirty="0" smtClean="0">
                <a:solidFill>
                  <a:srgbClr val="FFFF00"/>
                </a:solidFill>
                <a:effectLst>
                  <a:outerShdw blurRad="38100" dist="38100" dir="2700000" algn="tl">
                    <a:srgbClr val="000000">
                      <a:alpha val="43137"/>
                    </a:srgbClr>
                  </a:outerShdw>
                </a:effectLst>
              </a:rPr>
              <a:t/>
            </a:r>
            <a:br>
              <a:rPr lang="ar-EG" sz="3600" dirty="0" smtClean="0">
                <a:solidFill>
                  <a:srgbClr val="FFFF00"/>
                </a:solidFill>
                <a:effectLst>
                  <a:outerShdw blurRad="38100" dist="38100" dir="2700000" algn="tl">
                    <a:srgbClr val="000000">
                      <a:alpha val="43137"/>
                    </a:srgbClr>
                  </a:outerShdw>
                </a:effectLst>
              </a:rPr>
            </a:br>
            <a:r>
              <a:rPr lang="ar-EG" sz="3600" dirty="0" smtClean="0">
                <a:solidFill>
                  <a:srgbClr val="FFFF00"/>
                </a:solidFill>
                <a:effectLst>
                  <a:outerShdw blurRad="38100" dist="38100" dir="2700000" algn="tl">
                    <a:srgbClr val="000000">
                      <a:alpha val="43137"/>
                    </a:srgbClr>
                  </a:outerShdw>
                </a:effectLst>
              </a:rPr>
              <a:t/>
            </a:r>
            <a:br>
              <a:rPr lang="ar-EG" sz="3600" dirty="0" smtClean="0">
                <a:solidFill>
                  <a:srgbClr val="FFFF00"/>
                </a:solidFill>
                <a:effectLst>
                  <a:outerShdw blurRad="38100" dist="38100" dir="2700000" algn="tl">
                    <a:srgbClr val="000000">
                      <a:alpha val="43137"/>
                    </a:srgbClr>
                  </a:outerShdw>
                </a:effectLst>
              </a:rPr>
            </a:br>
            <a:r>
              <a:rPr lang="ar-EG" sz="5400" dirty="0" smtClean="0">
                <a:solidFill>
                  <a:srgbClr val="FFFF00"/>
                </a:solidFill>
                <a:effectLst>
                  <a:outerShdw blurRad="38100" dist="38100" dir="2700000" algn="tl">
                    <a:srgbClr val="000000">
                      <a:alpha val="43137"/>
                    </a:srgbClr>
                  </a:outerShdw>
                </a:effectLst>
              </a:rPr>
              <a:t>المرأة</a:t>
            </a:r>
            <a:endParaRPr lang="ar-EG" sz="3600" dirty="0"/>
          </a:p>
        </p:txBody>
      </p:sp>
      <p:sp>
        <p:nvSpPr>
          <p:cNvPr id="3" name="عنوان فرعي 2"/>
          <p:cNvSpPr>
            <a:spLocks noGrp="1"/>
          </p:cNvSpPr>
          <p:nvPr>
            <p:ph type="subTitle" idx="1"/>
          </p:nvPr>
        </p:nvSpPr>
        <p:spPr>
          <a:xfrm>
            <a:off x="1428728" y="3714752"/>
            <a:ext cx="6959368" cy="1266384"/>
          </a:xfrm>
        </p:spPr>
        <p:txBody>
          <a:bodyPr>
            <a:normAutofit/>
          </a:bodyPr>
          <a:lstStyle/>
          <a:p>
            <a:pPr algn="ctr"/>
            <a:r>
              <a:rPr lang="ar-EG" dirty="0" smtClean="0"/>
              <a:t>مسرحية ”أيوب“ </a:t>
            </a:r>
            <a:r>
              <a:rPr lang="ar-EG" dirty="0" err="1" smtClean="0"/>
              <a:t>و</a:t>
            </a:r>
            <a:r>
              <a:rPr lang="ar-EG" dirty="0" smtClean="0"/>
              <a:t>“فاوست الجديد“ </a:t>
            </a:r>
            <a:r>
              <a:rPr lang="ar-EG" dirty="0" err="1" smtClean="0"/>
              <a:t>و</a:t>
            </a:r>
            <a:r>
              <a:rPr lang="ar-EG" dirty="0" smtClean="0"/>
              <a:t>“عبد الشيطان“نموذجا</a:t>
            </a:r>
            <a:endParaRPr lang="ar-EG"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296020"/>
          </a:xfrm>
        </p:spPr>
        <p:txBody>
          <a:bodyPr>
            <a:normAutofit fontScale="90000"/>
          </a:bodyPr>
          <a:lstStyle/>
          <a:p>
            <a:pPr algn="r"/>
            <a:r>
              <a:rPr lang="ar-EG" sz="1600" b="1" dirty="0" smtClean="0">
                <a:solidFill>
                  <a:srgbClr val="FF0000"/>
                </a:solidFill>
              </a:rPr>
              <a:t>تابع المحاضرة الثانية</a:t>
            </a:r>
            <a:endParaRPr lang="ar-EG" sz="1600" b="1" dirty="0">
              <a:solidFill>
                <a:srgbClr val="FF0000"/>
              </a:solidFill>
            </a:endParaRPr>
          </a:p>
        </p:txBody>
      </p:sp>
      <p:sp>
        <p:nvSpPr>
          <p:cNvPr id="4" name="عنصر نائب للمحتوى 3"/>
          <p:cNvSpPr>
            <a:spLocks noGrp="1"/>
          </p:cNvSpPr>
          <p:nvPr>
            <p:ph sz="quarter" idx="1"/>
          </p:nvPr>
        </p:nvSpPr>
        <p:spPr/>
        <p:txBody>
          <a:bodyPr/>
          <a:lstStyle/>
          <a:p>
            <a:pPr algn="just"/>
            <a:r>
              <a:rPr lang="ar-EG" dirty="0" smtClean="0"/>
              <a:t>فاروق خورشيد حين قرر أن يكتب مسرحية ”أيوب“ ذهب إلى العهد القديم، وقرأ أسفار التوراة والإنجيل ونقل منها بغير روية. </a:t>
            </a:r>
            <a:r>
              <a:rPr lang="ar-EG" dirty="0" err="1" smtClean="0"/>
              <a:t>ةمع</a:t>
            </a:r>
            <a:r>
              <a:rPr lang="ar-EG" dirty="0" smtClean="0"/>
              <a:t> أنه كان أمامه أن يستخدم المادة الشعبية التي انتصرت للمرأة، ويعرفها المصريون حين يضرب المثل بمن صبرت لدينا نحن في تراثنا الشعبي فيقال: ”زوج أيوب“. ففاروق خورشيد في مسرحية أيوب ينقل الصورة من نصوص الأدب الغربي بمؤثرات كتابية.</a:t>
            </a:r>
          </a:p>
          <a:p>
            <a:pPr algn="just"/>
            <a:r>
              <a:rPr lang="ar-EG" dirty="0" smtClean="0"/>
              <a:t>فاروق خورشيد كان أولى </a:t>
            </a:r>
            <a:r>
              <a:rPr lang="ar-EG" dirty="0" err="1" smtClean="0"/>
              <a:t>به</a:t>
            </a:r>
            <a:r>
              <a:rPr lang="ar-EG" dirty="0" smtClean="0"/>
              <a:t> أن يتأثر بالمادة الشعبية التي قدمت زوج أيوب نموذجا مثاليا.</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ألوان متوسطة">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ألوان متوسطة">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ألوان متوسطة">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TotalTime>
  <Words>633</Words>
  <PresentationFormat>عرض على الشاشة (3:4)‏</PresentationFormat>
  <Paragraphs>48</Paragraphs>
  <Slides>12</Slides>
  <Notes>1</Notes>
  <HiddenSlides>0</HiddenSlides>
  <MMClips>0</MMClips>
  <ScaleCrop>false</ScaleCrop>
  <HeadingPairs>
    <vt:vector size="4" baseType="variant">
      <vt:variant>
        <vt:lpstr>سمة</vt:lpstr>
      </vt:variant>
      <vt:variant>
        <vt:i4>1</vt:i4>
      </vt:variant>
      <vt:variant>
        <vt:lpstr>عناوين الشرائح</vt:lpstr>
      </vt:variant>
      <vt:variant>
        <vt:i4>12</vt:i4>
      </vt:variant>
    </vt:vector>
  </HeadingPairs>
  <TitlesOfParts>
    <vt:vector size="13" baseType="lpstr">
      <vt:lpstr>ألوان متوسطة</vt:lpstr>
      <vt:lpstr>  مادة موضوع خاص في المسرح</vt:lpstr>
      <vt:lpstr>جامعة بنها كلية الآداب  قسم اللغة العربية الدراسات العليا   (دكتوراة)</vt:lpstr>
      <vt:lpstr>المحاضرة الأولى  تمهيد عن الإنسان والشيطان في الأدب المسرحي المعاصر</vt:lpstr>
      <vt:lpstr>المحاضرة الأولى</vt:lpstr>
      <vt:lpstr>تابع المحاضرة الأولى</vt:lpstr>
      <vt:lpstr>تابع المحاضرة الأولى</vt:lpstr>
      <vt:lpstr>تابع المحاضرة الأولى</vt:lpstr>
      <vt:lpstr>المحاضرة الثانية  المرأة</vt:lpstr>
      <vt:lpstr>تابع المحاضرة الثانية</vt:lpstr>
      <vt:lpstr>تابع المحاضرة الثانية</vt:lpstr>
      <vt:lpstr>تابع المحاضرة الثانية</vt:lpstr>
      <vt:lpstr>تابع المحاضرة الثانية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مادة موضوع خاص في المسرح</dc:title>
  <dc:creator>TopNet</dc:creator>
  <cp:lastModifiedBy>TopNet</cp:lastModifiedBy>
  <cp:revision>2</cp:revision>
  <dcterms:created xsi:type="dcterms:W3CDTF">2020-03-28T10:13:37Z</dcterms:created>
  <dcterms:modified xsi:type="dcterms:W3CDTF">2020-03-28T10:38:05Z</dcterms:modified>
</cp:coreProperties>
</file>